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lany grimes" initials="mg" lastIdx="1" clrIdx="0">
    <p:extLst>
      <p:ext uri="{19B8F6BF-5375-455C-9EA6-DF929625EA0E}">
        <p15:presenceInfo xmlns:p15="http://schemas.microsoft.com/office/powerpoint/2012/main" userId="6af0c5557e400d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CA2CD8-312C-A79A-9ED8-7F604F5F9DF4}" v="6" dt="2023-01-09T16:19:53.4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42" autoAdjust="0"/>
  </p:normalViewPr>
  <p:slideViewPr>
    <p:cSldViewPr snapToGrid="0">
      <p:cViewPr varScale="1">
        <p:scale>
          <a:sx n="67" d="100"/>
          <a:sy n="67" d="100"/>
        </p:scale>
        <p:origin x="12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M Grimes" userId="S::mgrimes@walkwoodms.worcs.sch.uk::1d919f65-c662-4345-a5d5-73482968b6e0" providerId="AD" clId="Web-{D8CA2CD8-312C-A79A-9ED8-7F604F5F9DF4}"/>
    <pc:docChg chg="modSld">
      <pc:chgData name="Mrs M Grimes" userId="S::mgrimes@walkwoodms.worcs.sch.uk::1d919f65-c662-4345-a5d5-73482968b6e0" providerId="AD" clId="Web-{D8CA2CD8-312C-A79A-9ED8-7F604F5F9DF4}" dt="2023-01-09T16:19:53.427" v="0" actId="20577"/>
      <pc:docMkLst>
        <pc:docMk/>
      </pc:docMkLst>
      <pc:sldChg chg="modSp">
        <pc:chgData name="Mrs M Grimes" userId="S::mgrimes@walkwoodms.worcs.sch.uk::1d919f65-c662-4345-a5d5-73482968b6e0" providerId="AD" clId="Web-{D8CA2CD8-312C-A79A-9ED8-7F604F5F9DF4}" dt="2023-01-09T16:19:53.427" v="0" actId="20577"/>
        <pc:sldMkLst>
          <pc:docMk/>
          <pc:sldMk cId="2852704913" sldId="257"/>
        </pc:sldMkLst>
        <pc:spChg chg="mod">
          <ac:chgData name="Mrs M Grimes" userId="S::mgrimes@walkwoodms.worcs.sch.uk::1d919f65-c662-4345-a5d5-73482968b6e0" providerId="AD" clId="Web-{D8CA2CD8-312C-A79A-9ED8-7F604F5F9DF4}" dt="2023-01-09T16:19:53.427" v="0" actId="20577"/>
          <ac:spMkLst>
            <pc:docMk/>
            <pc:sldMk cId="2852704913" sldId="257"/>
            <ac:spMk id="12" creationId="{254A7778-6491-47DC-8599-C2A3EF3B2061}"/>
          </ac:spMkLst>
        </pc:spChg>
      </pc:sldChg>
    </pc:docChg>
  </pc:docChgLst>
  <pc:docChgLst>
    <pc:chgData clId="Web-{D8CA2CD8-312C-A79A-9ED8-7F604F5F9DF4}"/>
    <pc:docChg chg="modSld">
      <pc:chgData name="" userId="" providerId="" clId="Web-{D8CA2CD8-312C-A79A-9ED8-7F604F5F9DF4}" dt="2023-01-09T16:19:51.349" v="1" actId="20577"/>
      <pc:docMkLst>
        <pc:docMk/>
      </pc:docMkLst>
      <pc:sldChg chg="modSp">
        <pc:chgData name="" userId="" providerId="" clId="Web-{D8CA2CD8-312C-A79A-9ED8-7F604F5F9DF4}" dt="2023-01-09T16:19:51.349" v="1" actId="20577"/>
        <pc:sldMkLst>
          <pc:docMk/>
          <pc:sldMk cId="2852704913" sldId="257"/>
        </pc:sldMkLst>
        <pc:spChg chg="mod">
          <ac:chgData name="" userId="" providerId="" clId="Web-{D8CA2CD8-312C-A79A-9ED8-7F604F5F9DF4}" dt="2023-01-09T16:19:51.349" v="1" actId="20577"/>
          <ac:spMkLst>
            <pc:docMk/>
            <pc:sldMk cId="2852704913" sldId="257"/>
            <ac:spMk id="12" creationId="{254A7778-6491-47DC-8599-C2A3EF3B20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4CD01-C9DD-4764-A1E4-792ADFCAA4BE}" type="datetimeFigureOut">
              <a:rPr lang="en-GB" smtClean="0"/>
              <a:t>09/01/2023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2A2388-C020-4949-91CE-5EB97A8992C3}" type="slidenum">
              <a:rPr lang="en-GB" smtClean="0"/>
              <a:t>‹#›</a:t>
            </a:fld>
            <a:endParaRPr lang="en-GB"/>
          </a:p>
        </p:txBody>
      </p:sp>
    </p:spTree>
    <p:extLst>
      <p:ext uri="{BB962C8B-B14F-4D97-AF65-F5344CB8AC3E}">
        <p14:creationId xmlns:p14="http://schemas.microsoft.com/office/powerpoint/2010/main" val="378044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2A2388-C020-4949-91CE-5EB97A8992C3}" type="slidenum">
              <a:rPr lang="en-GB" smtClean="0"/>
              <a:t>1</a:t>
            </a:fld>
            <a:endParaRPr lang="en-GB"/>
          </a:p>
        </p:txBody>
      </p:sp>
    </p:spTree>
    <p:extLst>
      <p:ext uri="{BB962C8B-B14F-4D97-AF65-F5344CB8AC3E}">
        <p14:creationId xmlns:p14="http://schemas.microsoft.com/office/powerpoint/2010/main" val="178457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3598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60268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67057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56931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8536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11299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D6B7FB-9D46-488F-A8E9-E1166FE901A5}" type="datetimeFigureOut">
              <a:rPr lang="en-GB" smtClean="0"/>
              <a:t>09/01/2023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95815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D6B7FB-9D46-488F-A8E9-E1166FE901A5}" type="datetimeFigureOut">
              <a:rPr lang="en-GB" smtClean="0"/>
              <a:t>09/01/2023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5895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6B7FB-9D46-488F-A8E9-E1166FE901A5}" type="datetimeFigureOut">
              <a:rPr lang="en-GB" smtClean="0"/>
              <a:t>09/01/2023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42750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5535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020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B7FB-9D46-488F-A8E9-E1166FE901A5}" type="datetimeFigureOut">
              <a:rPr lang="en-GB" smtClean="0"/>
              <a:t>09/01/2023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12215-D6FE-4BF8-B622-D7772A392BD2}" type="slidenum">
              <a:rPr lang="en-GB" smtClean="0"/>
              <a:t>‹#›</a:t>
            </a:fld>
            <a:endParaRPr lang="en-GB"/>
          </a:p>
        </p:txBody>
      </p:sp>
    </p:spTree>
    <p:extLst>
      <p:ext uri="{BB962C8B-B14F-4D97-AF65-F5344CB8AC3E}">
        <p14:creationId xmlns:p14="http://schemas.microsoft.com/office/powerpoint/2010/main" val="558661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1EB1D756-F329-4D1F-9F34-C22FE3D88145}"/>
              </a:ext>
            </a:extLst>
          </p:cNvPr>
          <p:cNvGraphicFramePr>
            <a:graphicFrameLocks noGrp="1"/>
          </p:cNvGraphicFramePr>
          <p:nvPr>
            <p:extLst>
              <p:ext uri="{D42A27DB-BD31-4B8C-83A1-F6EECF244321}">
                <p14:modId xmlns:p14="http://schemas.microsoft.com/office/powerpoint/2010/main" val="3224597756"/>
              </p:ext>
            </p:extLst>
          </p:nvPr>
        </p:nvGraphicFramePr>
        <p:xfrm>
          <a:off x="156258" y="736041"/>
          <a:ext cx="8714691" cy="5482535"/>
        </p:xfrm>
        <a:graphic>
          <a:graphicData uri="http://schemas.openxmlformats.org/drawingml/2006/table">
            <a:tbl>
              <a:tblPr firstRow="1" bandRow="1">
                <a:tableStyleId>{5940675A-B579-460E-94D1-54222C63F5DA}</a:tableStyleId>
              </a:tblPr>
              <a:tblGrid>
                <a:gridCol w="1099284">
                  <a:extLst>
                    <a:ext uri="{9D8B030D-6E8A-4147-A177-3AD203B41FA5}">
                      <a16:colId xmlns:a16="http://schemas.microsoft.com/office/drawing/2014/main" val="1325956719"/>
                    </a:ext>
                  </a:extLst>
                </a:gridCol>
                <a:gridCol w="911233">
                  <a:extLst>
                    <a:ext uri="{9D8B030D-6E8A-4147-A177-3AD203B41FA5}">
                      <a16:colId xmlns:a16="http://schemas.microsoft.com/office/drawing/2014/main" val="3439300557"/>
                    </a:ext>
                  </a:extLst>
                </a:gridCol>
                <a:gridCol w="848128">
                  <a:extLst>
                    <a:ext uri="{9D8B030D-6E8A-4147-A177-3AD203B41FA5}">
                      <a16:colId xmlns:a16="http://schemas.microsoft.com/office/drawing/2014/main" val="134175877"/>
                    </a:ext>
                  </a:extLst>
                </a:gridCol>
                <a:gridCol w="1039592">
                  <a:extLst>
                    <a:ext uri="{9D8B030D-6E8A-4147-A177-3AD203B41FA5}">
                      <a16:colId xmlns:a16="http://schemas.microsoft.com/office/drawing/2014/main" val="3647062572"/>
                    </a:ext>
                  </a:extLst>
                </a:gridCol>
                <a:gridCol w="892155">
                  <a:extLst>
                    <a:ext uri="{9D8B030D-6E8A-4147-A177-3AD203B41FA5}">
                      <a16:colId xmlns:a16="http://schemas.microsoft.com/office/drawing/2014/main" val="1656929450"/>
                    </a:ext>
                  </a:extLst>
                </a:gridCol>
                <a:gridCol w="901700">
                  <a:extLst>
                    <a:ext uri="{9D8B030D-6E8A-4147-A177-3AD203B41FA5}">
                      <a16:colId xmlns:a16="http://schemas.microsoft.com/office/drawing/2014/main" val="2806985033"/>
                    </a:ext>
                  </a:extLst>
                </a:gridCol>
                <a:gridCol w="1009650">
                  <a:extLst>
                    <a:ext uri="{9D8B030D-6E8A-4147-A177-3AD203B41FA5}">
                      <a16:colId xmlns:a16="http://schemas.microsoft.com/office/drawing/2014/main" val="2593416226"/>
                    </a:ext>
                  </a:extLst>
                </a:gridCol>
                <a:gridCol w="2012949">
                  <a:extLst>
                    <a:ext uri="{9D8B030D-6E8A-4147-A177-3AD203B41FA5}">
                      <a16:colId xmlns:a16="http://schemas.microsoft.com/office/drawing/2014/main" val="1442566795"/>
                    </a:ext>
                  </a:extLst>
                </a:gridCol>
              </a:tblGrid>
              <a:tr h="832409">
                <a:tc>
                  <a:txBody>
                    <a:bodyPr/>
                    <a:lstStyle/>
                    <a:p>
                      <a:pPr algn="l">
                        <a:lnSpc>
                          <a:spcPct val="115000"/>
                        </a:lnSpc>
                        <a:spcAft>
                          <a:spcPts val="10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Key Stage 3 Level Descriptors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85725" marR="85725" marT="0" marB="0"/>
                </a:tc>
                <a:tc>
                  <a:txBody>
                    <a:bodyPr/>
                    <a:lstStyle/>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Starting Points</a:t>
                      </a:r>
                    </a:p>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(Ideas/ images and keywords)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Artist Influences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Communicating and Developing Ideas </a:t>
                      </a:r>
                      <a:r>
                        <a:rPr lang="en-GB" sz="800" b="1" dirty="0">
                          <a:effectLst/>
                          <a:latin typeface="Calibri" panose="020F0502020204030204" pitchFamily="34" charset="0"/>
                          <a:ea typeface="Calibri" panose="020F0502020204030204" pitchFamily="34" charset="0"/>
                          <a:cs typeface="Times New Roman" panose="02020603050405020304" pitchFamily="18" charset="0"/>
                        </a:rPr>
                        <a:t>(Recording Observations and Designs)</a:t>
                      </a:r>
                    </a:p>
                    <a:p>
                      <a:pPr algn="l">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Applying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2D</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and 3D skills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Tools, equipment, materials and techniques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Improving my work/ Evaluation process</a:t>
                      </a:r>
                    </a:p>
                  </a:txBody>
                  <a:tcPr marL="51435" marR="51435" marT="0" marB="0"/>
                </a:tc>
                <a:tc>
                  <a:txBody>
                    <a:bodyPr/>
                    <a:lstStyle/>
                    <a:p>
                      <a:pPr algn="ctr">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Pupil Comment </a:t>
                      </a:r>
                    </a:p>
                    <a:p>
                      <a:pPr algn="l">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t>
                      </a:r>
                      <a:r>
                        <a:rPr lang="en-GB" sz="1000" dirty="0">
                          <a:effectLst/>
                          <a:latin typeface="Calibri" panose="020F0502020204030204" pitchFamily="34" charset="0"/>
                          <a:ea typeface="Calibri" panose="020F0502020204030204" pitchFamily="34" charset="0"/>
                          <a:cs typeface="Times New Roman" panose="02020603050405020304" pitchFamily="18" charset="0"/>
                        </a:rPr>
                        <a:t>reflection of progress by half term)</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have I done well?</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could I improve on and why?</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How will I do this?</a:t>
                      </a:r>
                    </a:p>
                  </a:txBody>
                  <a:tcPr marL="51435" marR="51435" marT="0" marB="0"/>
                </a:tc>
                <a:extLst>
                  <a:ext uri="{0D108BD9-81ED-4DB2-BD59-A6C34878D82A}">
                    <a16:rowId xmlns:a16="http://schemas.microsoft.com/office/drawing/2014/main" val="3332010530"/>
                  </a:ext>
                </a:extLst>
              </a:tr>
              <a:tr h="1091971">
                <a:tc>
                  <a:txBody>
                    <a:bodyPr/>
                    <a:lstStyle/>
                    <a:p>
                      <a:r>
                        <a:rPr lang="en-GB" sz="1200" b="1" dirty="0"/>
                        <a:t>8 Mastered</a:t>
                      </a:r>
                    </a:p>
                    <a:p>
                      <a:endParaRPr lang="en-GB" sz="1200" b="1" dirty="0"/>
                    </a:p>
                    <a:p>
                      <a:endParaRPr lang="en-GB" sz="1200" b="1" dirty="0"/>
                    </a:p>
                    <a:p>
                      <a:endParaRPr lang="en-GB" sz="1200" b="1" dirty="0"/>
                    </a:p>
                    <a:p>
                      <a:endParaRPr lang="en-GB" sz="900" b="1"/>
                    </a:p>
                    <a:p>
                      <a:r>
                        <a:rPr lang="en-GB" sz="900" b="1"/>
                        <a:t>(</a:t>
                      </a:r>
                      <a:r>
                        <a:rPr lang="en-GB" sz="900" b="1" dirty="0"/>
                        <a:t>6)</a:t>
                      </a:r>
                    </a:p>
                  </a:txBody>
                  <a:tcPr marL="68580" marR="68580" marT="34290" marB="34290">
                    <a:solidFill>
                      <a:srgbClr val="00B0F0"/>
                    </a:solidFill>
                  </a:tcPr>
                </a:tc>
                <a:tc>
                  <a:txBody>
                    <a:bodyPr/>
                    <a:lstStyle/>
                    <a:p>
                      <a:r>
                        <a:rPr lang="en-GB" sz="800" dirty="0"/>
                        <a:t>I also select resources from  different times and places ( for </a:t>
                      </a:r>
                      <a:r>
                        <a:rPr lang="en-GB" sz="800" dirty="0" err="1"/>
                        <a:t>eg</a:t>
                      </a:r>
                      <a:r>
                        <a:rPr lang="en-GB" sz="800" dirty="0"/>
                        <a:t> not just online but books / photos / magazines etc</a:t>
                      </a:r>
                    </a:p>
                    <a:p>
                      <a:r>
                        <a:rPr lang="en-GB" sz="800" dirty="0"/>
                        <a:t>[   ]</a:t>
                      </a:r>
                    </a:p>
                  </a:txBody>
                  <a:tcPr marL="68580" marR="68580" marT="34290" marB="34290">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can show a very strong  influence of artist styles in my work using their materials and techniques with fluency and accuracy [    ]</a:t>
                      </a:r>
                    </a:p>
                  </a:txBody>
                  <a:tcPr marL="68580" marR="68580" marT="34290" marB="34290">
                    <a:solidFill>
                      <a:srgbClr val="00B0F0"/>
                    </a:solidFill>
                  </a:tcPr>
                </a:tc>
                <a:tc>
                  <a:txBody>
                    <a:bodyPr/>
                    <a:lstStyle/>
                    <a:p>
                      <a:r>
                        <a:rPr lang="en-GB" sz="800" dirty="0"/>
                        <a:t>I test out my ideas and explain alternative methods of making.</a:t>
                      </a:r>
                    </a:p>
                    <a:p>
                      <a:r>
                        <a:rPr lang="en-GB" sz="800" dirty="0"/>
                        <a:t>My observations are accurate in scale and proportion and show realistic qualities [     ]</a:t>
                      </a:r>
                    </a:p>
                  </a:txBody>
                  <a:tcPr marL="68580" marR="68580" marT="34290" marB="34290">
                    <a:solidFill>
                      <a:srgbClr val="00B0F0"/>
                    </a:solidFill>
                  </a:tcPr>
                </a:tc>
                <a:tc>
                  <a:txBody>
                    <a:bodyPr/>
                    <a:lstStyle/>
                    <a:p>
                      <a:r>
                        <a:rPr lang="en-GB" sz="800" dirty="0"/>
                        <a:t>I show my </a:t>
                      </a:r>
                      <a:r>
                        <a:rPr lang="en-GB" sz="800" dirty="0" err="1"/>
                        <a:t>2D</a:t>
                      </a:r>
                      <a:r>
                        <a:rPr lang="en-GB" sz="800" dirty="0"/>
                        <a:t> and 3D skills successfully and with great control. I look back at my ability and improve [     ]</a:t>
                      </a:r>
                    </a:p>
                  </a:txBody>
                  <a:tcPr marL="68580" marR="68580" marT="34290" marB="34290">
                    <a:solidFill>
                      <a:srgbClr val="00B0F0"/>
                    </a:solidFill>
                  </a:tcPr>
                </a:tc>
                <a:tc>
                  <a:txBody>
                    <a:bodyPr/>
                    <a:lstStyle/>
                    <a:p>
                      <a:r>
                        <a:rPr lang="en-GB" sz="800" dirty="0"/>
                        <a:t>I can make informed decisions about the materials and equipment I use to suit specific ideas and designs </a:t>
                      </a:r>
                    </a:p>
                    <a:p>
                      <a:r>
                        <a:rPr lang="en-GB" sz="800" dirty="0"/>
                        <a:t>[     ]</a:t>
                      </a:r>
                    </a:p>
                  </a:txBody>
                  <a:tcPr marL="68580" marR="68580" marT="34290" marB="34290">
                    <a:solidFill>
                      <a:srgbClr val="00B0F0"/>
                    </a:solidFill>
                  </a:tcPr>
                </a:tc>
                <a:tc>
                  <a:txBody>
                    <a:bodyPr/>
                    <a:lstStyle/>
                    <a:p>
                      <a:r>
                        <a:rPr lang="en-GB" sz="800" dirty="0"/>
                        <a:t>I can suggest methods of improving my art work [      ]</a:t>
                      </a:r>
                    </a:p>
                  </a:txBody>
                  <a:tcPr marL="68580" marR="68580" marT="34290" marB="34290">
                    <a:solidFill>
                      <a:srgbClr val="00B0F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3121377345"/>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8 Secure</a:t>
                      </a: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ctr">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(5) </a:t>
                      </a:r>
                    </a:p>
                  </a:txBody>
                  <a:tcPr marL="51435" marR="51435"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choose the best and most relevant starting points to help develop my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92D050"/>
                    </a:solidFill>
                  </a:tcPr>
                </a:tc>
                <a:tc>
                  <a:txBody>
                    <a:bodyPr/>
                    <a:lstStyle/>
                    <a:p>
                      <a:r>
                        <a:rPr lang="en-GB" sz="800" dirty="0"/>
                        <a:t>I can show influences of artists style through materials and technique choice with confidence</a:t>
                      </a:r>
                    </a:p>
                    <a:p>
                      <a:r>
                        <a:rPr lang="en-GB" sz="800" dirty="0"/>
                        <a:t>[    ]</a:t>
                      </a:r>
                    </a:p>
                  </a:txBody>
                  <a:tcPr marL="68580" marR="68580" marT="34290" marB="3429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can  explain the details of my design through discussion and drawing.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My observations are confident showing good accuracy and control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solidFill>
                      <a:srgbClr val="92D050"/>
                    </a:solidFill>
                  </a:tcPr>
                </a:tc>
                <a:tc>
                  <a:txBody>
                    <a:bodyPr/>
                    <a:lstStyle/>
                    <a:p>
                      <a:r>
                        <a:rPr lang="en-GB" sz="800" dirty="0"/>
                        <a:t>I am careful to control my </a:t>
                      </a:r>
                      <a:r>
                        <a:rPr lang="en-GB" sz="800" dirty="0" err="1"/>
                        <a:t>2D</a:t>
                      </a:r>
                      <a:r>
                        <a:rPr lang="en-GB" sz="800" dirty="0"/>
                        <a:t> and 3D skills when using materials in order to put across my own ideas [      ]</a:t>
                      </a:r>
                    </a:p>
                  </a:txBody>
                  <a:tcPr marL="68580" marR="68580" marT="34290" marB="34290">
                    <a:solidFill>
                      <a:srgbClr val="92D050"/>
                    </a:solidFill>
                  </a:tcPr>
                </a:tc>
                <a:tc>
                  <a:txBody>
                    <a:bodyPr/>
                    <a:lstStyle/>
                    <a:p>
                      <a:r>
                        <a:rPr lang="en-GB" sz="800" dirty="0"/>
                        <a:t>I can use tools and equipment with precision and confident accuracy [     ]</a:t>
                      </a:r>
                    </a:p>
                  </a:txBody>
                  <a:tcPr marL="68580" marR="68580" marT="34290" marB="34290">
                    <a:solidFill>
                      <a:srgbClr val="92D050"/>
                    </a:solidFill>
                  </a:tcPr>
                </a:tc>
                <a:tc>
                  <a:txBody>
                    <a:bodyPr/>
                    <a:lstStyle/>
                    <a:p>
                      <a:r>
                        <a:rPr lang="en-GB" sz="800" dirty="0"/>
                        <a:t>I can review and check my  art work as my project progresses and make amendments </a:t>
                      </a:r>
                    </a:p>
                    <a:p>
                      <a:r>
                        <a:rPr lang="en-GB" sz="800" dirty="0"/>
                        <a:t>[     ]</a:t>
                      </a:r>
                    </a:p>
                  </a:txBody>
                  <a:tcPr marL="68580" marR="68580" marT="34290" marB="34290">
                    <a:solidFill>
                      <a:srgbClr val="92D05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2868021125"/>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8 Developing</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(4)</a:t>
                      </a:r>
                    </a:p>
                  </a:txBody>
                  <a:tcPr marL="51435" marR="51435" marT="0" marB="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use competent images and a few keywords to develop my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FFC000"/>
                    </a:solidFill>
                  </a:tcPr>
                </a:tc>
                <a:tc>
                  <a:txBody>
                    <a:bodyPr/>
                    <a:lstStyle/>
                    <a:p>
                      <a:r>
                        <a:rPr lang="en-GB" sz="800" dirty="0"/>
                        <a:t>I explore the artists style and materials and may apply element of their work to mine</a:t>
                      </a:r>
                    </a:p>
                    <a:p>
                      <a:r>
                        <a:rPr lang="en-GB" sz="800" dirty="0"/>
                        <a:t> [     ]</a:t>
                      </a:r>
                    </a:p>
                  </a:txBody>
                  <a:tcPr marL="68580" marR="68580" marT="34290" marB="3429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 range of ideas showing awareness of different needs.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My observations are competent and show an idea but lack in control [     ]</a:t>
                      </a:r>
                    </a:p>
                  </a:txBody>
                  <a:tcPr marL="68580" marR="68580" marT="34290" marB="34290">
                    <a:solidFill>
                      <a:srgbClr val="FFC000"/>
                    </a:solidFill>
                  </a:tcPr>
                </a:tc>
                <a:tc>
                  <a:txBody>
                    <a:bodyPr/>
                    <a:lstStyle/>
                    <a:p>
                      <a:r>
                        <a:rPr lang="en-GB" sz="800" dirty="0"/>
                        <a:t>I use them in different ways to put across my own ideas for my art work [      ]</a:t>
                      </a:r>
                    </a:p>
                  </a:txBody>
                  <a:tcPr marL="68580" marR="68580" marT="34290" marB="34290">
                    <a:solidFill>
                      <a:srgbClr val="FFC000"/>
                    </a:solidFill>
                  </a:tcPr>
                </a:tc>
                <a:tc>
                  <a:txBody>
                    <a:bodyPr/>
                    <a:lstStyle/>
                    <a:p>
                      <a:r>
                        <a:rPr lang="en-GB" sz="800" dirty="0"/>
                        <a:t>I can work with a variety of these with some accuracy [     ]</a:t>
                      </a:r>
                    </a:p>
                  </a:txBody>
                  <a:tcPr marL="68580" marR="68580" marT="34290" marB="34290">
                    <a:solidFill>
                      <a:srgbClr val="FFC000"/>
                    </a:solidFill>
                  </a:tcPr>
                </a:tc>
                <a:tc>
                  <a:txBody>
                    <a:bodyPr/>
                    <a:lstStyle/>
                    <a:p>
                      <a:r>
                        <a:rPr lang="en-GB" sz="800" dirty="0"/>
                        <a:t>I can identify what is and isn’t working and what I can improve [     ]</a:t>
                      </a:r>
                    </a:p>
                  </a:txBody>
                  <a:tcPr marL="68580" marR="68580" marT="34290" marB="34290">
                    <a:solidFill>
                      <a:srgbClr val="FFC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11041428"/>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8 Emerging</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51435" marR="51435" marT="0" marB="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explore images and collect them for my art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FF0000"/>
                    </a:solidFill>
                  </a:tcPr>
                </a:tc>
                <a:tc>
                  <a:txBody>
                    <a:bodyPr/>
                    <a:lstStyle/>
                    <a:p>
                      <a:r>
                        <a:rPr lang="en-GB" sz="800" dirty="0"/>
                        <a:t>I am aware of an artist link but my artwork lacks in influence [      ]</a:t>
                      </a:r>
                    </a:p>
                  </a:txBody>
                  <a:tcPr marL="68580" marR="68580" marT="34290" marB="3429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an idea but it may not always be practical or realistic to develop. An attempt to do an observation is made but lacks in quality and control of media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      ]</a:t>
                      </a:r>
                    </a:p>
                  </a:txBody>
                  <a:tcPr marL="68580" marR="68580" marT="34290" marB="34290">
                    <a:solidFill>
                      <a:srgbClr val="FF0000"/>
                    </a:solidFill>
                  </a:tcPr>
                </a:tc>
                <a:tc>
                  <a:txBody>
                    <a:bodyPr/>
                    <a:lstStyle/>
                    <a:p>
                      <a:r>
                        <a:rPr lang="en-GB" sz="800" dirty="0"/>
                        <a:t>I use a limited of skills when working in different </a:t>
                      </a:r>
                      <a:r>
                        <a:rPr lang="en-GB" sz="800" dirty="0" err="1"/>
                        <a:t>2D</a:t>
                      </a:r>
                      <a:r>
                        <a:rPr lang="en-GB" sz="800" dirty="0"/>
                        <a:t> and 3D materials [     ]</a:t>
                      </a:r>
                    </a:p>
                  </a:txBody>
                  <a:tcPr marL="68580" marR="68580" marT="34290" marB="34290">
                    <a:solidFill>
                      <a:srgbClr val="FF0000"/>
                    </a:solidFill>
                  </a:tcPr>
                </a:tc>
                <a:tc>
                  <a:txBody>
                    <a:bodyPr/>
                    <a:lstStyle/>
                    <a:p>
                      <a:r>
                        <a:rPr lang="en-GB" sz="800" dirty="0"/>
                        <a:t>I can choose the correct tools, equipment, materials and techniques and use them basically</a:t>
                      </a:r>
                    </a:p>
                    <a:p>
                      <a:r>
                        <a:rPr lang="en-GB" sz="800" dirty="0"/>
                        <a:t>[     ]</a:t>
                      </a:r>
                    </a:p>
                  </a:txBody>
                  <a:tcPr marL="68580" marR="68580" marT="34290" marB="34290">
                    <a:solidFill>
                      <a:srgbClr val="FF0000"/>
                    </a:solidFill>
                  </a:tcPr>
                </a:tc>
                <a:tc>
                  <a:txBody>
                    <a:bodyPr/>
                    <a:lstStyle/>
                    <a:p>
                      <a:r>
                        <a:rPr lang="en-GB" sz="800" dirty="0"/>
                        <a:t>I can describe improvements [     ]</a:t>
                      </a:r>
                    </a:p>
                  </a:txBody>
                  <a:tcPr marL="68580" marR="68580" marT="34290" marB="34290">
                    <a:solidFill>
                      <a:srgbClr val="FF0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3354490988"/>
                  </a:ext>
                </a:extLst>
              </a:tr>
            </a:tbl>
          </a:graphicData>
        </a:graphic>
      </p:graphicFrame>
      <p:sp>
        <p:nvSpPr>
          <p:cNvPr id="12" name="TextBox 11">
            <a:extLst>
              <a:ext uri="{FF2B5EF4-FFF2-40B4-BE49-F238E27FC236}">
                <a16:creationId xmlns:a16="http://schemas.microsoft.com/office/drawing/2014/main" id="{254A7778-6491-47DC-8599-C2A3EF3B2061}"/>
              </a:ext>
            </a:extLst>
          </p:cNvPr>
          <p:cNvSpPr txBox="1"/>
          <p:nvPr/>
        </p:nvSpPr>
        <p:spPr>
          <a:xfrm>
            <a:off x="136047" y="135897"/>
            <a:ext cx="4067012" cy="584775"/>
          </a:xfrm>
          <a:prstGeom prst="rect">
            <a:avLst/>
          </a:prstGeom>
          <a:noFill/>
        </p:spPr>
        <p:txBody>
          <a:bodyPr wrap="square" lIns="91440" tIns="45720" rIns="91440" bIns="45720" rtlCol="0" anchor="t">
            <a:spAutoFit/>
          </a:bodyPr>
          <a:lstStyle/>
          <a:p>
            <a:r>
              <a:rPr lang="en-GB" sz="1600"/>
              <a:t>Art Learning Journal 2022-23</a:t>
            </a:r>
            <a:endParaRPr lang="en-GB" sz="1600" dirty="0"/>
          </a:p>
          <a:p>
            <a:r>
              <a:rPr lang="en-GB" sz="1600" dirty="0"/>
              <a:t>Year 8 ‘Ready Steady Rodents’</a:t>
            </a:r>
          </a:p>
        </p:txBody>
      </p:sp>
      <p:sp>
        <p:nvSpPr>
          <p:cNvPr id="13" name="TextBox 12">
            <a:extLst>
              <a:ext uri="{FF2B5EF4-FFF2-40B4-BE49-F238E27FC236}">
                <a16:creationId xmlns:a16="http://schemas.microsoft.com/office/drawing/2014/main" id="{BF1AB9BB-CE54-4460-9EAC-F0DF2B16BF6B}"/>
              </a:ext>
            </a:extLst>
          </p:cNvPr>
          <p:cNvSpPr txBox="1"/>
          <p:nvPr/>
        </p:nvSpPr>
        <p:spPr>
          <a:xfrm>
            <a:off x="4203059" y="243640"/>
            <a:ext cx="4804894" cy="338554"/>
          </a:xfrm>
          <a:prstGeom prst="rect">
            <a:avLst/>
          </a:prstGeom>
          <a:noFill/>
        </p:spPr>
        <p:txBody>
          <a:bodyPr wrap="square" rtlCol="0">
            <a:spAutoFit/>
          </a:bodyPr>
          <a:lstStyle/>
          <a:p>
            <a:r>
              <a:rPr lang="en-GB" sz="1600" dirty="0"/>
              <a:t>Pupil name:…………………………………..   Group………………….</a:t>
            </a:r>
          </a:p>
        </p:txBody>
      </p:sp>
    </p:spTree>
    <p:extLst>
      <p:ext uri="{BB962C8B-B14F-4D97-AF65-F5344CB8AC3E}">
        <p14:creationId xmlns:p14="http://schemas.microsoft.com/office/powerpoint/2010/main" val="28527049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374c427-b7f2-44eb-81c7-02bb7c1e0bfd" xsi:nil="true"/>
    <lcf76f155ced4ddcb4097134ff3c332f xmlns="10265577-d3ac-4f51-89e7-59c9e85535f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ED78B67FBD16548BFA96F1A4F0424D9" ma:contentTypeVersion="17" ma:contentTypeDescription="Create a new document." ma:contentTypeScope="" ma:versionID="5d80952b4ccd0423f71447c2b2faa27e">
  <xsd:schema xmlns:xsd="http://www.w3.org/2001/XMLSchema" xmlns:xs="http://www.w3.org/2001/XMLSchema" xmlns:p="http://schemas.microsoft.com/office/2006/metadata/properties" xmlns:ns2="10265577-d3ac-4f51-89e7-59c9e85535f1" xmlns:ns3="0374c427-b7f2-44eb-81c7-02bb7c1e0bfd" targetNamespace="http://schemas.microsoft.com/office/2006/metadata/properties" ma:root="true" ma:fieldsID="9746a43bbead70c256a029c03fdeff44" ns2:_="" ns3:_="">
    <xsd:import namespace="10265577-d3ac-4f51-89e7-59c9e85535f1"/>
    <xsd:import namespace="0374c427-b7f2-44eb-81c7-02bb7c1e0bf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65577-d3ac-4f51-89e7-59c9e8553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8e4474-d5ba-4942-baaa-80d702590d4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74c427-b7f2-44eb-81c7-02bb7c1e0bf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6c2d2d2-727f-43b7-b935-70e2d29cbb39}" ma:internalName="TaxCatchAll" ma:showField="CatchAllData" ma:web="0374c427-b7f2-44eb-81c7-02bb7c1e0b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670265-5D5C-4CC1-8C07-720D21A6449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257D9-8CED-4945-AF2C-7A6F74B523B6}">
  <ds:schemaRefs>
    <ds:schemaRef ds:uri="http://schemas.microsoft.com/sharepoint/v3/contenttype/forms"/>
  </ds:schemaRefs>
</ds:datastoreItem>
</file>

<file path=customXml/itemProps3.xml><?xml version="1.0" encoding="utf-8"?>
<ds:datastoreItem xmlns:ds="http://schemas.openxmlformats.org/officeDocument/2006/customXml" ds:itemID="{F1B187CE-4FA3-4E18-9457-09E77195E8BD}"/>
</file>

<file path=docProps/app.xml><?xml version="1.0" encoding="utf-8"?>
<Properties xmlns="http://schemas.openxmlformats.org/officeDocument/2006/extended-properties" xmlns:vt="http://schemas.openxmlformats.org/officeDocument/2006/docPropsVTypes">
  <Template>Office Theme</Template>
  <TotalTime>330</TotalTime>
  <Words>557</Words>
  <Application>Microsoft Office PowerPoint</Application>
  <PresentationFormat>On-screen Show (4:3)</PresentationFormat>
  <Paragraphs>77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mellany grimes</dc:creator>
  <cp:lastModifiedBy>mellany grimes</cp:lastModifiedBy>
  <cp:revision>31</cp:revision>
  <dcterms:created xsi:type="dcterms:W3CDTF">2020-06-12T14:00:51Z</dcterms:created>
  <dcterms:modified xsi:type="dcterms:W3CDTF">2023-01-09T16:19:58Z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0x0101004ED78B67FBD16548BFA96F1A4F0424D9</vt:lpwstr>
  </property>
  <property fmtid="{D5CDD505-2E9C-101B-9397-08002B2CF9AE}" pid="3" name="Order">
    <vt:r8>25531000</vt:r8>
  </property>
</Properties>
</file>